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61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EA8"/>
    <a:srgbClr val="0044C2"/>
    <a:srgbClr val="44A8C4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6404" autoAdjust="0"/>
  </p:normalViewPr>
  <p:slideViewPr>
    <p:cSldViewPr snapToGrid="0">
      <p:cViewPr>
        <p:scale>
          <a:sx n="26" d="100"/>
          <a:sy n="26" d="100"/>
        </p:scale>
        <p:origin x="1266" y="-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135FCAB-0270-4F21-AFF2-58191107C627}" type="datetimeFigureOut">
              <a:rPr lang="de-DE" smtClean="0"/>
              <a:t>09.10.2018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0679884-B805-4B12-AA91-29687A34E5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53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77375" y="40679615"/>
            <a:ext cx="2160813" cy="15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theme" Target="../theme/them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9BE776C-B634-4EFA-B9A1-D327706BB113}"/>
              </a:ext>
            </a:extLst>
          </p:cNvPr>
          <p:cNvSpPr/>
          <p:nvPr userDrawn="1"/>
        </p:nvSpPr>
        <p:spPr>
          <a:xfrm>
            <a:off x="14984668" y="39198651"/>
            <a:ext cx="15290545" cy="2687394"/>
          </a:xfrm>
          <a:custGeom>
            <a:avLst/>
            <a:gdLst>
              <a:gd name="connsiteX0" fmla="*/ 0 w 15290545"/>
              <a:gd name="connsiteY0" fmla="*/ 0 h 2687394"/>
              <a:gd name="connsiteX1" fmla="*/ 15290545 w 15290545"/>
              <a:gd name="connsiteY1" fmla="*/ 0 h 2687394"/>
              <a:gd name="connsiteX2" fmla="*/ 15290545 w 15290545"/>
              <a:gd name="connsiteY2" fmla="*/ 2687394 h 2687394"/>
              <a:gd name="connsiteX3" fmla="*/ 0 w 15290545"/>
              <a:gd name="connsiteY3" fmla="*/ 2687394 h 2687394"/>
              <a:gd name="connsiteX4" fmla="*/ 0 w 15290545"/>
              <a:gd name="connsiteY4" fmla="*/ 0 h 2687394"/>
              <a:gd name="connsiteX0" fmla="*/ 4384430 w 15290545"/>
              <a:gd name="connsiteY0" fmla="*/ 23446 h 2687394"/>
              <a:gd name="connsiteX1" fmla="*/ 15290545 w 15290545"/>
              <a:gd name="connsiteY1" fmla="*/ 0 h 2687394"/>
              <a:gd name="connsiteX2" fmla="*/ 15290545 w 15290545"/>
              <a:gd name="connsiteY2" fmla="*/ 2687394 h 2687394"/>
              <a:gd name="connsiteX3" fmla="*/ 0 w 15290545"/>
              <a:gd name="connsiteY3" fmla="*/ 2687394 h 2687394"/>
              <a:gd name="connsiteX4" fmla="*/ 4384430 w 15290545"/>
              <a:gd name="connsiteY4" fmla="*/ 23446 h 268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0545" h="2687394">
                <a:moveTo>
                  <a:pt x="4384430" y="23446"/>
                </a:moveTo>
                <a:lnTo>
                  <a:pt x="15290545" y="0"/>
                </a:lnTo>
                <a:lnTo>
                  <a:pt x="15290545" y="2687394"/>
                </a:lnTo>
                <a:lnTo>
                  <a:pt x="0" y="2687394"/>
                </a:lnTo>
                <a:lnTo>
                  <a:pt x="4384430" y="23446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17C02D-F728-41BA-AABE-C9654BEFB687}"/>
              </a:ext>
            </a:extLst>
          </p:cNvPr>
          <p:cNvSpPr/>
          <p:nvPr userDrawn="1"/>
        </p:nvSpPr>
        <p:spPr>
          <a:xfrm>
            <a:off x="-2" y="1"/>
            <a:ext cx="30275213" cy="5486400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60A56E1D-30D5-44AE-9048-CEBA93303892}"/>
              </a:ext>
            </a:extLst>
          </p:cNvPr>
          <p:cNvSpPr/>
          <p:nvPr userDrawn="1"/>
        </p:nvSpPr>
        <p:spPr>
          <a:xfrm>
            <a:off x="11445241" y="0"/>
            <a:ext cx="18842706" cy="10962640"/>
          </a:xfrm>
          <a:custGeom>
            <a:avLst/>
            <a:gdLst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69640 w 16169640"/>
              <a:gd name="connsiteY6" fmla="*/ 28956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69640 w 16169640"/>
              <a:gd name="connsiteY6" fmla="*/ 12192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39160 w 16169640"/>
              <a:gd name="connsiteY6" fmla="*/ 1524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69640 w 16169640"/>
              <a:gd name="connsiteY6" fmla="*/ 1524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54400 w 16169640"/>
              <a:gd name="connsiteY6" fmla="*/ 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3602445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54400 w 16169640"/>
              <a:gd name="connsiteY6" fmla="*/ 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9939 w 16169640"/>
              <a:gd name="connsiteY1" fmla="*/ 37020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54400 w 16169640"/>
              <a:gd name="connsiteY6" fmla="*/ 0 h 10485120"/>
              <a:gd name="connsiteX7" fmla="*/ 0 w 16169640"/>
              <a:gd name="connsiteY7" fmla="*/ 0 h 10485120"/>
              <a:gd name="connsiteX0" fmla="*/ 0 w 16180574"/>
              <a:gd name="connsiteY0" fmla="*/ 0 h 10485120"/>
              <a:gd name="connsiteX1" fmla="*/ 9939 w 16180574"/>
              <a:gd name="connsiteY1" fmla="*/ 3702080 h 10485120"/>
              <a:gd name="connsiteX2" fmla="*/ 5196840 w 16180574"/>
              <a:gd name="connsiteY2" fmla="*/ 8763000 h 10485120"/>
              <a:gd name="connsiteX3" fmla="*/ 10424160 w 16180574"/>
              <a:gd name="connsiteY3" fmla="*/ 8763000 h 10485120"/>
              <a:gd name="connsiteX4" fmla="*/ 13335000 w 16180574"/>
              <a:gd name="connsiteY4" fmla="*/ 10485120 h 10485120"/>
              <a:gd name="connsiteX5" fmla="*/ 16169640 w 16180574"/>
              <a:gd name="connsiteY5" fmla="*/ 9570720 h 10485120"/>
              <a:gd name="connsiteX6" fmla="*/ 16180574 w 16180574"/>
              <a:gd name="connsiteY6" fmla="*/ 0 h 10485120"/>
              <a:gd name="connsiteX7" fmla="*/ 0 w 16180574"/>
              <a:gd name="connsiteY7" fmla="*/ 0 h 1048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0574" h="10485120">
                <a:moveTo>
                  <a:pt x="0" y="0"/>
                </a:moveTo>
                <a:lnTo>
                  <a:pt x="9939" y="3702080"/>
                </a:lnTo>
                <a:lnTo>
                  <a:pt x="5196840" y="8763000"/>
                </a:lnTo>
                <a:lnTo>
                  <a:pt x="10424160" y="8763000"/>
                </a:lnTo>
                <a:lnTo>
                  <a:pt x="13335000" y="10485120"/>
                </a:lnTo>
                <a:lnTo>
                  <a:pt x="16169640" y="9570720"/>
                </a:lnTo>
                <a:cubicBezTo>
                  <a:pt x="16173285" y="6380480"/>
                  <a:pt x="16176929" y="3190240"/>
                  <a:pt x="16180574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9000" t="-44000" r="-41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7" name="Rechtwinkliges Dreieck 16">
            <a:extLst>
              <a:ext uri="{FF2B5EF4-FFF2-40B4-BE49-F238E27FC236}">
                <a16:creationId xmlns:a16="http://schemas.microsoft.com/office/drawing/2014/main" id="{55BEF1F3-E33C-45AF-B162-9D3B1BD6B386}"/>
              </a:ext>
            </a:extLst>
          </p:cNvPr>
          <p:cNvSpPr/>
          <p:nvPr userDrawn="1"/>
        </p:nvSpPr>
        <p:spPr>
          <a:xfrm rot="10800000">
            <a:off x="26959559" y="9994900"/>
            <a:ext cx="3315650" cy="1539240"/>
          </a:xfrm>
          <a:custGeom>
            <a:avLst/>
            <a:gdLst>
              <a:gd name="connsiteX0" fmla="*/ 0 w 3117534"/>
              <a:gd name="connsiteY0" fmla="*/ 1539240 h 1539240"/>
              <a:gd name="connsiteX1" fmla="*/ 0 w 3117534"/>
              <a:gd name="connsiteY1" fmla="*/ 0 h 1539240"/>
              <a:gd name="connsiteX2" fmla="*/ 3117534 w 3117534"/>
              <a:gd name="connsiteY2" fmla="*/ 1539240 h 1539240"/>
              <a:gd name="connsiteX3" fmla="*/ 0 w 3117534"/>
              <a:gd name="connsiteY3" fmla="*/ 1539240 h 1539240"/>
              <a:gd name="connsiteX0" fmla="*/ 0 w 3300414"/>
              <a:gd name="connsiteY0" fmla="*/ 1539240 h 1539240"/>
              <a:gd name="connsiteX1" fmla="*/ 0 w 3300414"/>
              <a:gd name="connsiteY1" fmla="*/ 0 h 1539240"/>
              <a:gd name="connsiteX2" fmla="*/ 3300414 w 3300414"/>
              <a:gd name="connsiteY2" fmla="*/ 579120 h 1539240"/>
              <a:gd name="connsiteX3" fmla="*/ 0 w 3300414"/>
              <a:gd name="connsiteY3" fmla="*/ 1539240 h 15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414" h="1539240">
                <a:moveTo>
                  <a:pt x="0" y="1539240"/>
                </a:moveTo>
                <a:lnTo>
                  <a:pt x="0" y="0"/>
                </a:lnTo>
                <a:lnTo>
                  <a:pt x="3300414" y="579120"/>
                </a:lnTo>
                <a:lnTo>
                  <a:pt x="0" y="1539240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612490F-D412-42FB-A0A4-712B9C07D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"/>
          <a:stretch/>
        </p:blipFill>
        <p:spPr>
          <a:xfrm rot="473378">
            <a:off x="7730578" y="2707003"/>
            <a:ext cx="5203129" cy="3138983"/>
          </a:xfrm>
          <a:prstGeom prst="rect">
            <a:avLst/>
          </a:prstGeom>
          <a:effectLst/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3A2DC53-349B-4F47-B67F-07CD3392601E}"/>
              </a:ext>
            </a:extLst>
          </p:cNvPr>
          <p:cNvSpPr/>
          <p:nvPr userDrawn="1"/>
        </p:nvSpPr>
        <p:spPr>
          <a:xfrm>
            <a:off x="0" y="-10747"/>
            <a:ext cx="8722360" cy="2877741"/>
          </a:xfrm>
          <a:custGeom>
            <a:avLst/>
            <a:gdLst>
              <a:gd name="connsiteX0" fmla="*/ 0 w 8722360"/>
              <a:gd name="connsiteY0" fmla="*/ 0 h 2877741"/>
              <a:gd name="connsiteX1" fmla="*/ 8722360 w 8722360"/>
              <a:gd name="connsiteY1" fmla="*/ 0 h 2877741"/>
              <a:gd name="connsiteX2" fmla="*/ 8722360 w 8722360"/>
              <a:gd name="connsiteY2" fmla="*/ 2877741 h 2877741"/>
              <a:gd name="connsiteX3" fmla="*/ 0 w 8722360"/>
              <a:gd name="connsiteY3" fmla="*/ 2877741 h 2877741"/>
              <a:gd name="connsiteX4" fmla="*/ 0 w 8722360"/>
              <a:gd name="connsiteY4" fmla="*/ 0 h 2877741"/>
              <a:gd name="connsiteX0" fmla="*/ 0 w 8722360"/>
              <a:gd name="connsiteY0" fmla="*/ 0 h 2877741"/>
              <a:gd name="connsiteX1" fmla="*/ 5379720 w 8722360"/>
              <a:gd name="connsiteY1" fmla="*/ 10160 h 2877741"/>
              <a:gd name="connsiteX2" fmla="*/ 8722360 w 8722360"/>
              <a:gd name="connsiteY2" fmla="*/ 2877741 h 2877741"/>
              <a:gd name="connsiteX3" fmla="*/ 0 w 8722360"/>
              <a:gd name="connsiteY3" fmla="*/ 2877741 h 2877741"/>
              <a:gd name="connsiteX4" fmla="*/ 0 w 8722360"/>
              <a:gd name="connsiteY4" fmla="*/ 0 h 287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360" h="2877741">
                <a:moveTo>
                  <a:pt x="0" y="0"/>
                </a:moveTo>
                <a:lnTo>
                  <a:pt x="5379720" y="10160"/>
                </a:lnTo>
                <a:lnTo>
                  <a:pt x="8722360" y="2877741"/>
                </a:lnTo>
                <a:lnTo>
                  <a:pt x="0" y="28777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DAA63D5-86B9-4B6F-9C9E-CF37D862FAB5}"/>
              </a:ext>
            </a:extLst>
          </p:cNvPr>
          <p:cNvSpPr/>
          <p:nvPr userDrawn="1"/>
        </p:nvSpPr>
        <p:spPr>
          <a:xfrm>
            <a:off x="0" y="5487416"/>
            <a:ext cx="13262353" cy="120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C4E8D42-9F5B-4A4F-BC4B-5766BC456847}"/>
              </a:ext>
            </a:extLst>
          </p:cNvPr>
          <p:cNvSpPr/>
          <p:nvPr userDrawn="1"/>
        </p:nvSpPr>
        <p:spPr>
          <a:xfrm>
            <a:off x="-3" y="40123989"/>
            <a:ext cx="30275213" cy="2687394"/>
          </a:xfrm>
          <a:prstGeom prst="rect">
            <a:avLst/>
          </a:prstGeom>
          <a:solidFill>
            <a:srgbClr val="005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61CA9AE-4BCC-4964-B43C-F0371F48017D}"/>
              </a:ext>
            </a:extLst>
          </p:cNvPr>
          <p:cNvSpPr/>
          <p:nvPr userDrawn="1"/>
        </p:nvSpPr>
        <p:spPr>
          <a:xfrm>
            <a:off x="8399782" y="40083091"/>
            <a:ext cx="21875431" cy="2736000"/>
          </a:xfrm>
          <a:custGeom>
            <a:avLst/>
            <a:gdLst>
              <a:gd name="connsiteX0" fmla="*/ 0 w 18829971"/>
              <a:gd name="connsiteY0" fmla="*/ 0 h 1937117"/>
              <a:gd name="connsiteX1" fmla="*/ 18829971 w 18829971"/>
              <a:gd name="connsiteY1" fmla="*/ 0 h 1937117"/>
              <a:gd name="connsiteX2" fmla="*/ 18829971 w 18829971"/>
              <a:gd name="connsiteY2" fmla="*/ 1937117 h 1937117"/>
              <a:gd name="connsiteX3" fmla="*/ 0 w 18829971"/>
              <a:gd name="connsiteY3" fmla="*/ 1937117 h 1937117"/>
              <a:gd name="connsiteX4" fmla="*/ 0 w 18829971"/>
              <a:gd name="connsiteY4" fmla="*/ 0 h 1937117"/>
              <a:gd name="connsiteX0" fmla="*/ 0 w 21075331"/>
              <a:gd name="connsiteY0" fmla="*/ 10160 h 1937117"/>
              <a:gd name="connsiteX1" fmla="*/ 21075331 w 21075331"/>
              <a:gd name="connsiteY1" fmla="*/ 0 h 1937117"/>
              <a:gd name="connsiteX2" fmla="*/ 21075331 w 21075331"/>
              <a:gd name="connsiteY2" fmla="*/ 1937117 h 1937117"/>
              <a:gd name="connsiteX3" fmla="*/ 2245360 w 21075331"/>
              <a:gd name="connsiteY3" fmla="*/ 1937117 h 1937117"/>
              <a:gd name="connsiteX4" fmla="*/ 0 w 21075331"/>
              <a:gd name="connsiteY4" fmla="*/ 10160 h 1937117"/>
              <a:gd name="connsiteX0" fmla="*/ 0 w 21867811"/>
              <a:gd name="connsiteY0" fmla="*/ 21145 h 1937117"/>
              <a:gd name="connsiteX1" fmla="*/ 21867811 w 21867811"/>
              <a:gd name="connsiteY1" fmla="*/ 0 h 1937117"/>
              <a:gd name="connsiteX2" fmla="*/ 21867811 w 21867811"/>
              <a:gd name="connsiteY2" fmla="*/ 1937117 h 1937117"/>
              <a:gd name="connsiteX3" fmla="*/ 3037840 w 21867811"/>
              <a:gd name="connsiteY3" fmla="*/ 1937117 h 1937117"/>
              <a:gd name="connsiteX4" fmla="*/ 0 w 21867811"/>
              <a:gd name="connsiteY4" fmla="*/ 21145 h 1937117"/>
              <a:gd name="connsiteX0" fmla="*/ 0 w 21867811"/>
              <a:gd name="connsiteY0" fmla="*/ 21145 h 1937117"/>
              <a:gd name="connsiteX1" fmla="*/ 21867811 w 21867811"/>
              <a:gd name="connsiteY1" fmla="*/ 0 h 1937117"/>
              <a:gd name="connsiteX2" fmla="*/ 21867811 w 21867811"/>
              <a:gd name="connsiteY2" fmla="*/ 1937117 h 1937117"/>
              <a:gd name="connsiteX3" fmla="*/ 3037840 w 21867811"/>
              <a:gd name="connsiteY3" fmla="*/ 1937117 h 1937117"/>
              <a:gd name="connsiteX4" fmla="*/ 0 w 21867811"/>
              <a:gd name="connsiteY4" fmla="*/ 21145 h 1937117"/>
              <a:gd name="connsiteX0" fmla="*/ 0 w 21875431"/>
              <a:gd name="connsiteY0" fmla="*/ 21145 h 1937117"/>
              <a:gd name="connsiteX1" fmla="*/ 21875431 w 21875431"/>
              <a:gd name="connsiteY1" fmla="*/ 0 h 1937117"/>
              <a:gd name="connsiteX2" fmla="*/ 21875431 w 21875431"/>
              <a:gd name="connsiteY2" fmla="*/ 1937117 h 1937117"/>
              <a:gd name="connsiteX3" fmla="*/ 3045460 w 21875431"/>
              <a:gd name="connsiteY3" fmla="*/ 1937117 h 1937117"/>
              <a:gd name="connsiteX4" fmla="*/ 0 w 21875431"/>
              <a:gd name="connsiteY4" fmla="*/ 21145 h 1937117"/>
              <a:gd name="connsiteX0" fmla="*/ 0 w 21875431"/>
              <a:gd name="connsiteY0" fmla="*/ 15653 h 1937117"/>
              <a:gd name="connsiteX1" fmla="*/ 21875431 w 21875431"/>
              <a:gd name="connsiteY1" fmla="*/ 0 h 1937117"/>
              <a:gd name="connsiteX2" fmla="*/ 21875431 w 21875431"/>
              <a:gd name="connsiteY2" fmla="*/ 1937117 h 1937117"/>
              <a:gd name="connsiteX3" fmla="*/ 3045460 w 21875431"/>
              <a:gd name="connsiteY3" fmla="*/ 1937117 h 1937117"/>
              <a:gd name="connsiteX4" fmla="*/ 0 w 21875431"/>
              <a:gd name="connsiteY4" fmla="*/ 15653 h 193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5431" h="1937117">
                <a:moveTo>
                  <a:pt x="0" y="15653"/>
                </a:moveTo>
                <a:lnTo>
                  <a:pt x="21875431" y="0"/>
                </a:lnTo>
                <a:lnTo>
                  <a:pt x="21875431" y="1937117"/>
                </a:lnTo>
                <a:lnTo>
                  <a:pt x="3045460" y="1937117"/>
                </a:lnTo>
                <a:lnTo>
                  <a:pt x="0" y="15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C3E47B2A-CD4B-4346-8E02-2AEDC24ED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3228" b="24867"/>
          <a:stretch/>
        </p:blipFill>
        <p:spPr>
          <a:xfrm rot="360000">
            <a:off x="7730128" y="40008953"/>
            <a:ext cx="3873992" cy="2604930"/>
          </a:xfrm>
          <a:prstGeom prst="rect">
            <a:avLst/>
          </a:prstGeom>
          <a:effectLst/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9E00D7D2-B890-43B1-A27D-18F2B9A240FE}"/>
              </a:ext>
            </a:extLst>
          </p:cNvPr>
          <p:cNvSpPr txBox="1"/>
          <p:nvPr userDrawn="1"/>
        </p:nvSpPr>
        <p:spPr>
          <a:xfrm>
            <a:off x="916225" y="40831351"/>
            <a:ext cx="7172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>
                <a:solidFill>
                  <a:schemeClr val="bg1"/>
                </a:solidFill>
                <a:latin typeface="+mn-lt"/>
                <a:cs typeface="Heebo" panose="00000500000000000000" pitchFamily="2" charset="-79"/>
              </a:rPr>
              <a:t>innohub13.de</a:t>
            </a:r>
            <a:endParaRPr lang="en-DE" sz="9600" dirty="0">
              <a:solidFill>
                <a:schemeClr val="bg1"/>
              </a:solidFill>
              <a:latin typeface="+mn-lt"/>
              <a:cs typeface="Heebo" panose="00000500000000000000" pitchFamily="2" charset="-79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0FE4EED-D6E8-4996-BA5E-98B3AFECAA97}"/>
              </a:ext>
            </a:extLst>
          </p:cNvPr>
          <p:cNvSpPr/>
          <p:nvPr userDrawn="1"/>
        </p:nvSpPr>
        <p:spPr>
          <a:xfrm>
            <a:off x="11445240" y="0"/>
            <a:ext cx="18842706" cy="10962640"/>
          </a:xfrm>
          <a:custGeom>
            <a:avLst/>
            <a:gdLst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69640 w 16169640"/>
              <a:gd name="connsiteY6" fmla="*/ 28956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69640 w 16169640"/>
              <a:gd name="connsiteY6" fmla="*/ 12192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39160 w 16169640"/>
              <a:gd name="connsiteY6" fmla="*/ 1524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69640 w 16169640"/>
              <a:gd name="connsiteY6" fmla="*/ 1524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69646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54400 w 16169640"/>
              <a:gd name="connsiteY6" fmla="*/ 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0 w 16169640"/>
              <a:gd name="connsiteY1" fmla="*/ 3602445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54400 w 16169640"/>
              <a:gd name="connsiteY6" fmla="*/ 0 h 10485120"/>
              <a:gd name="connsiteX7" fmla="*/ 0 w 16169640"/>
              <a:gd name="connsiteY7" fmla="*/ 0 h 10485120"/>
              <a:gd name="connsiteX0" fmla="*/ 0 w 16169640"/>
              <a:gd name="connsiteY0" fmla="*/ 0 h 10485120"/>
              <a:gd name="connsiteX1" fmla="*/ 9939 w 16169640"/>
              <a:gd name="connsiteY1" fmla="*/ 3702080 h 10485120"/>
              <a:gd name="connsiteX2" fmla="*/ 5196840 w 16169640"/>
              <a:gd name="connsiteY2" fmla="*/ 8763000 h 10485120"/>
              <a:gd name="connsiteX3" fmla="*/ 10424160 w 16169640"/>
              <a:gd name="connsiteY3" fmla="*/ 8763000 h 10485120"/>
              <a:gd name="connsiteX4" fmla="*/ 13335000 w 16169640"/>
              <a:gd name="connsiteY4" fmla="*/ 10485120 h 10485120"/>
              <a:gd name="connsiteX5" fmla="*/ 16169640 w 16169640"/>
              <a:gd name="connsiteY5" fmla="*/ 9570720 h 10485120"/>
              <a:gd name="connsiteX6" fmla="*/ 16154400 w 16169640"/>
              <a:gd name="connsiteY6" fmla="*/ 0 h 10485120"/>
              <a:gd name="connsiteX7" fmla="*/ 0 w 16169640"/>
              <a:gd name="connsiteY7" fmla="*/ 0 h 10485120"/>
              <a:gd name="connsiteX0" fmla="*/ 0 w 16180574"/>
              <a:gd name="connsiteY0" fmla="*/ 0 h 10485120"/>
              <a:gd name="connsiteX1" fmla="*/ 9939 w 16180574"/>
              <a:gd name="connsiteY1" fmla="*/ 3702080 h 10485120"/>
              <a:gd name="connsiteX2" fmla="*/ 5196840 w 16180574"/>
              <a:gd name="connsiteY2" fmla="*/ 8763000 h 10485120"/>
              <a:gd name="connsiteX3" fmla="*/ 10424160 w 16180574"/>
              <a:gd name="connsiteY3" fmla="*/ 8763000 h 10485120"/>
              <a:gd name="connsiteX4" fmla="*/ 13335000 w 16180574"/>
              <a:gd name="connsiteY4" fmla="*/ 10485120 h 10485120"/>
              <a:gd name="connsiteX5" fmla="*/ 16169640 w 16180574"/>
              <a:gd name="connsiteY5" fmla="*/ 9570720 h 10485120"/>
              <a:gd name="connsiteX6" fmla="*/ 16180574 w 16180574"/>
              <a:gd name="connsiteY6" fmla="*/ 0 h 10485120"/>
              <a:gd name="connsiteX7" fmla="*/ 0 w 16180574"/>
              <a:gd name="connsiteY7" fmla="*/ 0 h 1048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80574" h="10485120">
                <a:moveTo>
                  <a:pt x="0" y="0"/>
                </a:moveTo>
                <a:lnTo>
                  <a:pt x="9939" y="3702080"/>
                </a:lnTo>
                <a:lnTo>
                  <a:pt x="5196840" y="8763000"/>
                </a:lnTo>
                <a:lnTo>
                  <a:pt x="10424160" y="8763000"/>
                </a:lnTo>
                <a:lnTo>
                  <a:pt x="13335000" y="10485120"/>
                </a:lnTo>
                <a:lnTo>
                  <a:pt x="16169640" y="9570720"/>
                </a:lnTo>
                <a:cubicBezTo>
                  <a:pt x="16173285" y="6380480"/>
                  <a:pt x="16176929" y="3190240"/>
                  <a:pt x="1618057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77375" y="40679615"/>
            <a:ext cx="2160813" cy="1533600"/>
          </a:xfrm>
          <a:prstGeom prst="rect">
            <a:avLst/>
          </a:prstGeom>
        </p:spPr>
      </p:pic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3269437" y="41159923"/>
            <a:ext cx="3275615" cy="846000"/>
            <a:chOff x="5893644" y="1575598"/>
            <a:chExt cx="1584480" cy="409227"/>
          </a:xfrm>
        </p:grpSpPr>
        <p:pic>
          <p:nvPicPr>
            <p:cNvPr id="32" name="Grafik 3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893644" y="1575598"/>
              <a:ext cx="409830" cy="409227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383206" y="1616358"/>
              <a:ext cx="282987" cy="125042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649139" y="1616358"/>
              <a:ext cx="361962" cy="125042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383206" y="1738218"/>
              <a:ext cx="500167" cy="125042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864152" y="1738218"/>
              <a:ext cx="92136" cy="125042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6951980" y="1738218"/>
              <a:ext cx="138204" cy="125042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076674" y="1738218"/>
              <a:ext cx="401450" cy="125042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83206" y="1859379"/>
              <a:ext cx="177690" cy="125042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548997" y="1859379"/>
              <a:ext cx="78974" cy="125042"/>
            </a:xfrm>
            <a:prstGeom prst="rect">
              <a:avLst/>
            </a:prstGeom>
          </p:spPr>
        </p:pic>
      </p:grp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092602" y="40814550"/>
            <a:ext cx="2697416" cy="11664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62254" y="227231"/>
            <a:ext cx="5244840" cy="243605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967550" y="40963047"/>
            <a:ext cx="2757911" cy="11109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159410" y="41135782"/>
            <a:ext cx="4327155" cy="75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13EB49A-4AF5-4CE9-995F-45C2E5A0D397}"/>
              </a:ext>
            </a:extLst>
          </p:cNvPr>
          <p:cNvSpPr txBox="1"/>
          <p:nvPr/>
        </p:nvSpPr>
        <p:spPr>
          <a:xfrm>
            <a:off x="890954" y="6705600"/>
            <a:ext cx="194368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0" dirty="0" err="1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Transferscouting</a:t>
            </a:r>
            <a:r>
              <a:rPr lang="de-DE" sz="13000" dirty="0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 </a:t>
            </a:r>
            <a:br>
              <a:rPr lang="de-DE" sz="13000" dirty="0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</a:br>
            <a:r>
              <a:rPr lang="de-DE" sz="13000" dirty="0" smtClean="0">
                <a:solidFill>
                  <a:schemeClr val="tx2">
                    <a:lumMod val="75000"/>
                  </a:schemeClr>
                </a:solidFill>
                <a:cs typeface="Calibri Light" panose="020F0302020204030204" pitchFamily="34" charset="0"/>
              </a:rPr>
              <a:t>als neues Berufsfeld? </a:t>
            </a:r>
            <a:endParaRPr lang="en-DE" sz="13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813076-E0B0-4D5B-80C7-AED18D63F6F4}"/>
              </a:ext>
            </a:extLst>
          </p:cNvPr>
          <p:cNvSpPr txBox="1"/>
          <p:nvPr/>
        </p:nvSpPr>
        <p:spPr>
          <a:xfrm>
            <a:off x="890954" y="9639300"/>
            <a:ext cx="218752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0" dirty="0" smtClean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DE" sz="90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Innovative Wege des Austauschs </a:t>
            </a:r>
            <a:br>
              <a:rPr lang="de-DE" sz="90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90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zwischen Wissenschaft und Wirtschaft</a:t>
            </a:r>
            <a:endParaRPr lang="en-DE" sz="9000" dirty="0"/>
          </a:p>
        </p:txBody>
      </p:sp>
      <p:sp>
        <p:nvSpPr>
          <p:cNvPr id="31" name="Textfeld 30"/>
          <p:cNvSpPr txBox="1"/>
          <p:nvPr/>
        </p:nvSpPr>
        <p:spPr>
          <a:xfrm>
            <a:off x="890954" y="14316620"/>
            <a:ext cx="22722082" cy="247144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de-DE" sz="5400" dirty="0" smtClean="0">
                <a:latin typeface="+mj-lt"/>
              </a:rPr>
              <a:t>Wissenschaft </a:t>
            </a:r>
            <a:r>
              <a:rPr lang="de-DE" sz="5400" dirty="0">
                <a:latin typeface="+mj-lt"/>
              </a:rPr>
              <a:t>und Wirtschaft </a:t>
            </a:r>
            <a:r>
              <a:rPr lang="de-DE" sz="5400" dirty="0" smtClean="0">
                <a:latin typeface="+mj-lt"/>
              </a:rPr>
              <a:t>stehen </a:t>
            </a:r>
            <a:r>
              <a:rPr lang="de-DE" sz="5400" dirty="0">
                <a:latin typeface="+mj-lt"/>
              </a:rPr>
              <a:t>vor der Herausforderung, </a:t>
            </a:r>
            <a:r>
              <a:rPr lang="de-DE" sz="5400" dirty="0" smtClean="0">
                <a:latin typeface="+mj-lt"/>
              </a:rPr>
              <a:t>gemeinsam </a:t>
            </a:r>
            <a:r>
              <a:rPr lang="de-DE" sz="5400" dirty="0">
                <a:latin typeface="+mj-lt"/>
              </a:rPr>
              <a:t>Problemlösungen für Fragestellungen der Zukunft zu entwickeln. </a:t>
            </a:r>
          </a:p>
          <a:p>
            <a:pPr algn="just"/>
            <a:r>
              <a:rPr lang="de-DE" sz="5400" dirty="0">
                <a:latin typeface="+mj-lt"/>
              </a:rPr>
              <a:t>Wie allerdings entdecken Unternehmen neues </a:t>
            </a:r>
            <a:r>
              <a:rPr lang="de-DE" sz="5400" dirty="0" smtClean="0">
                <a:latin typeface="+mj-lt"/>
              </a:rPr>
              <a:t>Wissen und neue Technologien, die an </a:t>
            </a:r>
            <a:r>
              <a:rPr lang="de-DE" sz="5400" dirty="0">
                <a:latin typeface="+mj-lt"/>
              </a:rPr>
              <a:t>Forschungseinrichtungen entwickelt </a:t>
            </a:r>
            <a:r>
              <a:rPr lang="de-DE" sz="5400" dirty="0" smtClean="0">
                <a:latin typeface="+mj-lt"/>
              </a:rPr>
              <a:t>werden?</a:t>
            </a:r>
          </a:p>
          <a:p>
            <a:pPr algn="just"/>
            <a:r>
              <a:rPr lang="de-DE" sz="5400" dirty="0" smtClean="0">
                <a:latin typeface="+mj-lt"/>
              </a:rPr>
              <a:t>Und </a:t>
            </a:r>
            <a:r>
              <a:rPr lang="de-DE" sz="5400" dirty="0">
                <a:latin typeface="+mj-lt"/>
              </a:rPr>
              <a:t>woher kennen Wissenschaftlerinnen und Wissenschaftler Bedarfe aus der </a:t>
            </a:r>
            <a:r>
              <a:rPr lang="de-DE" sz="5400" dirty="0" smtClean="0">
                <a:latin typeface="+mj-lt"/>
              </a:rPr>
              <a:t>Praxis? </a:t>
            </a:r>
            <a:endParaRPr lang="de-DE" sz="5400" i="1" dirty="0">
              <a:latin typeface="+mj-lt"/>
            </a:endParaRPr>
          </a:p>
          <a:p>
            <a:pPr algn="just"/>
            <a:r>
              <a:rPr lang="de-DE" sz="5400" dirty="0">
                <a:latin typeface="+mj-lt"/>
              </a:rPr>
              <a:t>Eine Antwort darauf lautet möglicherweise: </a:t>
            </a:r>
            <a:r>
              <a:rPr lang="de-DE" sz="5400" i="1" dirty="0" err="1">
                <a:latin typeface="+mj-lt"/>
              </a:rPr>
              <a:t>Transferscouting</a:t>
            </a:r>
            <a:r>
              <a:rPr lang="de-DE" sz="5400" i="1" dirty="0">
                <a:latin typeface="+mj-lt"/>
              </a:rPr>
              <a:t>. </a:t>
            </a:r>
          </a:p>
          <a:p>
            <a:pPr algn="just"/>
            <a:r>
              <a:rPr lang="de-DE" sz="5400" dirty="0" smtClean="0">
                <a:latin typeface="+mj-lt"/>
              </a:rPr>
              <a:t>Transferscouts sind </a:t>
            </a:r>
            <a:r>
              <a:rPr lang="de-DE" sz="5400" dirty="0" err="1" smtClean="0">
                <a:latin typeface="+mj-lt"/>
              </a:rPr>
              <a:t>ExpertInnen</a:t>
            </a:r>
            <a:r>
              <a:rPr lang="de-DE" sz="5400" dirty="0" smtClean="0">
                <a:latin typeface="+mj-lt"/>
              </a:rPr>
              <a:t> </a:t>
            </a:r>
            <a:r>
              <a:rPr lang="de-DE" sz="5400" dirty="0" smtClean="0">
                <a:latin typeface="+mj-lt"/>
              </a:rPr>
              <a:t>auf einem Technologiefeld. Sie gehen aktiv auf Unternehmen zu und </a:t>
            </a:r>
            <a:r>
              <a:rPr lang="de-DE" sz="5400" dirty="0">
                <a:latin typeface="+mj-lt"/>
              </a:rPr>
              <a:t>initiieren </a:t>
            </a:r>
            <a:r>
              <a:rPr lang="de-DE" sz="5400" dirty="0" smtClean="0">
                <a:latin typeface="+mj-lt"/>
              </a:rPr>
              <a:t>Projektkooperationen mit Hochschulen, in denen sie koordinieren</a:t>
            </a:r>
            <a:r>
              <a:rPr lang="de-DE" sz="5400" smtClean="0">
                <a:latin typeface="+mj-lt"/>
              </a:rPr>
              <a:t>, </a:t>
            </a:r>
            <a:r>
              <a:rPr lang="de-DE" sz="5400" smtClean="0">
                <a:latin typeface="+mj-lt"/>
              </a:rPr>
              <a:t>vermitteln </a:t>
            </a:r>
            <a:r>
              <a:rPr lang="de-DE" sz="5400" dirty="0" smtClean="0">
                <a:latin typeface="+mj-lt"/>
              </a:rPr>
              <a:t>und moderieren. </a:t>
            </a:r>
            <a:endParaRPr lang="de-DE" sz="5400" dirty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5400" dirty="0">
              <a:latin typeface="+mj-lt"/>
            </a:endParaRPr>
          </a:p>
          <a:p>
            <a:pPr algn="just"/>
            <a:endParaRPr lang="de-DE" sz="5400" dirty="0">
              <a:latin typeface="+mj-lt"/>
            </a:endParaRPr>
          </a:p>
          <a:p>
            <a:pPr algn="just"/>
            <a:endParaRPr lang="de-DE" sz="5400" dirty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5400" dirty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5400" dirty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5400" dirty="0" smtClean="0">
              <a:latin typeface="+mj-lt"/>
            </a:endParaRPr>
          </a:p>
          <a:p>
            <a:pPr algn="just"/>
            <a:endParaRPr lang="de-DE" sz="1000" dirty="0">
              <a:latin typeface="+mj-lt"/>
            </a:endParaRPr>
          </a:p>
          <a:p>
            <a:pPr algn="just"/>
            <a:r>
              <a:rPr lang="de-DE" sz="5400" dirty="0">
                <a:latin typeface="+mj-lt"/>
              </a:rPr>
              <a:t>Zielsetzungen </a:t>
            </a:r>
            <a:r>
              <a:rPr lang="de-DE" sz="5400" dirty="0" smtClean="0">
                <a:latin typeface="+mj-lt"/>
              </a:rPr>
              <a:t>																									Methoden </a:t>
            </a:r>
            <a:endParaRPr lang="de-DE" sz="5400" dirty="0">
              <a:latin typeface="+mj-lt"/>
            </a:endParaRPr>
          </a:p>
          <a:p>
            <a:pPr algn="just"/>
            <a:r>
              <a:rPr lang="de-DE" sz="5400" dirty="0">
                <a:latin typeface="+mj-lt"/>
              </a:rPr>
              <a:t>•	</a:t>
            </a:r>
            <a:r>
              <a:rPr lang="de-DE" sz="4400" dirty="0">
                <a:latin typeface="+mj-lt"/>
              </a:rPr>
              <a:t>Unterstützung der Transferscouts bei ihrer Tätigkeit </a:t>
            </a:r>
            <a:r>
              <a:rPr lang="de-DE" sz="4400" dirty="0" smtClean="0">
                <a:latin typeface="+mj-lt"/>
              </a:rPr>
              <a:t>		</a:t>
            </a:r>
            <a:r>
              <a:rPr lang="de-DE" sz="4400" dirty="0"/>
              <a:t> </a:t>
            </a:r>
            <a:r>
              <a:rPr lang="de-DE" sz="4400" dirty="0" smtClean="0"/>
              <a:t>					• </a:t>
            </a:r>
            <a:r>
              <a:rPr lang="de-DE" sz="4400" dirty="0" smtClean="0">
                <a:latin typeface="+mj-lt"/>
              </a:rPr>
              <a:t>Qualitative Interviews </a:t>
            </a:r>
            <a:endParaRPr lang="de-DE" sz="4400" dirty="0">
              <a:latin typeface="+mj-lt"/>
            </a:endParaRPr>
          </a:p>
          <a:p>
            <a:pPr algn="just"/>
            <a:r>
              <a:rPr lang="de-DE" sz="4400" dirty="0" smtClean="0">
                <a:latin typeface="+mj-lt"/>
              </a:rPr>
              <a:t>•	Modellhafte Entwicklung und Erprobung eines  									•	Teilnehmende Beobachtungen </a:t>
            </a:r>
          </a:p>
          <a:p>
            <a:pPr algn="just"/>
            <a:r>
              <a:rPr lang="de-DE" sz="4400" dirty="0" smtClean="0">
                <a:latin typeface="+mj-lt"/>
              </a:rPr>
              <a:t>   Curriculums für die Fortbildung von Transferscouts 								•	Literaturaufbereitungen </a:t>
            </a:r>
          </a:p>
          <a:p>
            <a:pPr algn="just"/>
            <a:r>
              <a:rPr lang="de-DE" sz="4400" dirty="0" smtClean="0">
                <a:latin typeface="+mj-lt"/>
              </a:rPr>
              <a:t>•	Analyse der Rolle von Transferscouts in Transferprojekten					•	Workshops </a:t>
            </a:r>
          </a:p>
          <a:p>
            <a:pPr algn="just"/>
            <a:r>
              <a:rPr lang="de-DE" sz="4400" dirty="0" smtClean="0">
                <a:latin typeface="+mj-lt"/>
              </a:rPr>
              <a:t>•</a:t>
            </a:r>
            <a:r>
              <a:rPr lang="de-DE" sz="4400" dirty="0">
                <a:latin typeface="+mj-lt"/>
              </a:rPr>
              <a:t>	Monitoring </a:t>
            </a:r>
            <a:r>
              <a:rPr lang="de-DE" sz="4400" dirty="0" smtClean="0">
                <a:latin typeface="+mj-lt"/>
              </a:rPr>
              <a:t>der in den Transferprojekten entwickelten 						•</a:t>
            </a:r>
            <a:r>
              <a:rPr lang="de-DE" sz="4400" dirty="0">
                <a:latin typeface="+mj-lt"/>
              </a:rPr>
              <a:t>	</a:t>
            </a:r>
            <a:r>
              <a:rPr lang="de-DE" sz="4400" dirty="0" smtClean="0">
                <a:latin typeface="+mj-lt"/>
              </a:rPr>
              <a:t>Evaluationsmethoden </a:t>
            </a:r>
            <a:endParaRPr lang="de-DE" sz="4400" dirty="0">
              <a:latin typeface="+mj-lt"/>
            </a:endParaRPr>
          </a:p>
          <a:p>
            <a:pPr algn="just"/>
            <a:r>
              <a:rPr lang="de-DE" sz="4400" dirty="0" smtClean="0">
                <a:latin typeface="+mj-lt"/>
              </a:rPr>
              <a:t>	Transferdesigns </a:t>
            </a:r>
            <a:endParaRPr lang="de-DE" sz="4400" dirty="0">
              <a:latin typeface="+mj-lt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25947"/>
              </p:ext>
            </p:extLst>
          </p:nvPr>
        </p:nvGraphicFramePr>
        <p:xfrm>
          <a:off x="890954" y="23668530"/>
          <a:ext cx="22739067" cy="8483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6772">
                  <a:extLst>
                    <a:ext uri="{9D8B030D-6E8A-4147-A177-3AD203B41FA5}">
                      <a16:colId xmlns:a16="http://schemas.microsoft.com/office/drawing/2014/main" val="1359595863"/>
                    </a:ext>
                  </a:extLst>
                </a:gridCol>
                <a:gridCol w="7892716">
                  <a:extLst>
                    <a:ext uri="{9D8B030D-6E8A-4147-A177-3AD203B41FA5}">
                      <a16:colId xmlns:a16="http://schemas.microsoft.com/office/drawing/2014/main" val="3186237301"/>
                    </a:ext>
                  </a:extLst>
                </a:gridCol>
                <a:gridCol w="7459579">
                  <a:extLst>
                    <a:ext uri="{9D8B030D-6E8A-4147-A177-3AD203B41FA5}">
                      <a16:colId xmlns:a16="http://schemas.microsoft.com/office/drawing/2014/main" val="2322805093"/>
                    </a:ext>
                  </a:extLst>
                </a:gridCol>
              </a:tblGrid>
              <a:tr h="1382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Berufsfeld Transferscout</a:t>
                      </a:r>
                      <a:endParaRPr lang="de-DE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>
                          <a:effectLst/>
                        </a:rPr>
                        <a:t>Bedingungen für erfolgreiches Transferscouting</a:t>
                      </a:r>
                      <a:endParaRPr lang="de-DE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Rolle von Transferscouts in Transferprojekten </a:t>
                      </a:r>
                      <a:endParaRPr lang="de-DE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268718"/>
                  </a:ext>
                </a:extLst>
              </a:tr>
              <a:tr h="7048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de-DE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Welche Qualifikationen, Fähigkeiten und Kompetenzen benötigen Transferscouts?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de-DE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de-DE" sz="4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 Welche berufsbiografischen Chancen und Risiken gehen mit der Tätigkeit des </a:t>
                      </a:r>
                      <a:r>
                        <a:rPr kumimoji="0" lang="de-DE" sz="4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Transferscouting</a:t>
                      </a:r>
                      <a:r>
                        <a:rPr kumimoji="0" lang="de-DE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einher? </a:t>
                      </a:r>
                      <a:endParaRPr lang="de-DE" sz="4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• Was sind fördernde, was hemmende Faktoren für erfolgreiches </a:t>
                      </a:r>
                      <a:r>
                        <a:rPr lang="de-DE" sz="4400" dirty="0" err="1" smtClean="0">
                          <a:effectLst/>
                        </a:rPr>
                        <a:t>Transferscouting</a:t>
                      </a:r>
                      <a:r>
                        <a:rPr lang="de-DE" sz="44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 </a:t>
                      </a:r>
                      <a:endParaRPr lang="de-DE" sz="4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4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• Welcher Stellenwert kommt </a:t>
                      </a:r>
                      <a:r>
                        <a:rPr lang="de-DE" sz="4400" dirty="0" smtClean="0">
                          <a:effectLst/>
                        </a:rPr>
                        <a:t/>
                      </a:r>
                      <a:br>
                        <a:rPr lang="de-DE" sz="4400" dirty="0" smtClean="0">
                          <a:effectLst/>
                        </a:rPr>
                      </a:br>
                      <a:r>
                        <a:rPr lang="de-DE" sz="4400" dirty="0" smtClean="0">
                          <a:effectLst/>
                        </a:rPr>
                        <a:t>den Arbeitsbedingungen </a:t>
                      </a:r>
                      <a:r>
                        <a:rPr lang="de-DE" sz="4400" dirty="0">
                          <a:effectLst/>
                        </a:rPr>
                        <a:t>und </a:t>
                      </a:r>
                      <a:r>
                        <a:rPr lang="de-DE" sz="4400" dirty="0" smtClean="0">
                          <a:effectLst/>
                        </a:rPr>
                        <a:t>der institutionellen </a:t>
                      </a:r>
                      <a:r>
                        <a:rPr lang="de-DE" sz="4400" dirty="0">
                          <a:effectLst/>
                        </a:rPr>
                        <a:t>Einbettungen von Transferscouts zu</a:t>
                      </a:r>
                      <a:r>
                        <a:rPr lang="de-DE" sz="4400" dirty="0" smtClean="0">
                          <a:effectLst/>
                        </a:rPr>
                        <a:t>?</a:t>
                      </a:r>
                      <a:endParaRPr lang="de-DE" sz="4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• Welche Rolle spielen Transferscouts bei der Initiierung, Durchführung </a:t>
                      </a:r>
                      <a:br>
                        <a:rPr lang="de-DE" sz="4400" dirty="0">
                          <a:effectLst/>
                        </a:rPr>
                      </a:br>
                      <a:r>
                        <a:rPr lang="de-DE" sz="4400" dirty="0">
                          <a:effectLst/>
                        </a:rPr>
                        <a:t>und Implementierung von Transferprojekten</a:t>
                      </a:r>
                      <a:r>
                        <a:rPr lang="de-DE" sz="44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• Welche Transferdesigns werden in den Transfer-projekten entwickelt?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4400" dirty="0">
                          <a:effectLst/>
                        </a:rPr>
                        <a:t> </a:t>
                      </a:r>
                      <a:endParaRPr lang="de-DE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65452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072" y="17820551"/>
            <a:ext cx="4040158" cy="26968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4071" y="14316620"/>
            <a:ext cx="4040158" cy="2929114"/>
          </a:xfrm>
          <a:prstGeom prst="rect">
            <a:avLst/>
          </a:prstGeom>
        </p:spPr>
      </p:pic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24894071" y="21084291"/>
            <a:ext cx="4764294" cy="828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Ansprechpartnerinnen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de-DE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Dr. Heike Jacobsen</a:t>
            </a: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Wirtschafts- und Industriesoziologie </a:t>
            </a: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	+49 (0)355 69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2552</a:t>
            </a: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	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heike</a:t>
            </a:r>
            <a:r>
              <a:rPr lang="de-DE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.jacobsen@b-tu.de</a:t>
            </a: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Anika Noack 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Wissenschaftliche Mitarbeiterin </a:t>
            </a:r>
            <a:b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„Innovation Hub 13“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	+49 (0)355 69 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2547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	</a:t>
            </a:r>
            <a:r>
              <a:rPr 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noacka@b-tu.de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Brandenburgische Technische Universität</a:t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Cottbus-Senftenberg</a:t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Erich-Weinert-Str. 1</a:t>
            </a: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03046 </a:t>
            </a:r>
            <a:r>
              <a:rPr lang="de-DE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Cottbus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</Words>
  <Application>Microsoft Office PowerPoint</Application>
  <PresentationFormat>Benutzerdefiniert</PresentationFormat>
  <Paragraphs>50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Heebo</vt:lpstr>
      <vt:lpstr>Times New Roman</vt:lpstr>
      <vt:lpstr>Benutzerdefiniertes 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Berndt</dc:creator>
  <cp:lastModifiedBy>Nadine</cp:lastModifiedBy>
  <cp:revision>124</cp:revision>
  <cp:lastPrinted>2018-05-22T12:36:35Z</cp:lastPrinted>
  <dcterms:created xsi:type="dcterms:W3CDTF">2018-05-22T07:28:50Z</dcterms:created>
  <dcterms:modified xsi:type="dcterms:W3CDTF">2018-10-09T09:37:28Z</dcterms:modified>
</cp:coreProperties>
</file>