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6" r:id="rId16"/>
    <p:sldId id="277" r:id="rId17"/>
    <p:sldId id="278" r:id="rId18"/>
    <p:sldId id="279" r:id="rId19"/>
    <p:sldId id="280" r:id="rId20"/>
    <p:sldId id="281" r:id="rId21"/>
    <p:sldId id="272" r:id="rId22"/>
    <p:sldId id="273" r:id="rId23"/>
    <p:sldId id="271" r:id="rId24"/>
    <p:sldId id="274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3907D-CC43-468D-A235-79386E3D63ED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EF320-F711-454A-A727-7A77249E0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208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F320-F711-454A-A727-7A77249E039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45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258D-3CD4-4ECD-A6E5-4E74C5CFB74E}" type="datetime1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16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76A5-AB1A-4887-AAD6-9598F4DEDF46}" type="datetime1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11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3B90-0119-4DD0-AD38-12303C9B8EDA}" type="datetime1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54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5BA2-C230-44F7-AB04-E0712B14E7FE}" type="datetime1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79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7998-6A18-4108-B9BD-252957F24961}" type="datetime1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73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9232-55D6-44ED-9831-A5AE239E6618}" type="datetime1">
              <a:rPr lang="de-DE" smtClean="0"/>
              <a:t>14.12.2023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4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EB62-32CD-4180-ACB5-5C5035CCD59E}" type="datetime1">
              <a:rPr lang="de-DE" smtClean="0"/>
              <a:t>14.12.2023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26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C7F1-F7B6-4583-B801-83D32AE117E1}" type="datetime1">
              <a:rPr lang="de-DE" smtClean="0"/>
              <a:t>14.12.2023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97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087A-938A-49B5-862A-ED3F7DD434F2}" type="datetime1">
              <a:rPr lang="de-DE" smtClean="0"/>
              <a:t>14.12.2023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57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0398-BF74-45F0-887D-38A67C2874C2}" type="datetime1">
              <a:rPr lang="de-DE" smtClean="0"/>
              <a:t>14.12.2023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59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D38-EAE4-4F87-84B3-7D21458C6440}" type="datetime1">
              <a:rPr lang="de-DE" smtClean="0"/>
              <a:t>14.12.2023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41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5F59-CCA1-4795-91ED-825768D20347}" type="datetime1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D3322-C236-437C-9132-7C21E78CC7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4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ClimeHop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Lecture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394639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4"/>
            <a:ext cx="5678978" cy="528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Budget </a:t>
            </a:r>
            <a:r>
              <a:rPr lang="de-DE" dirty="0" err="1" smtClean="0"/>
              <a:t>constraint</a:t>
            </a:r>
            <a:r>
              <a:rPr lang="de-DE" dirty="0" smtClean="0"/>
              <a:t>: 6,000€</a:t>
            </a:r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?</a:t>
            </a:r>
          </a:p>
        </p:txBody>
      </p:sp>
      <p:sp>
        <p:nvSpPr>
          <p:cNvPr id="3" name="Smiley 2"/>
          <p:cNvSpPr/>
          <p:nvPr/>
        </p:nvSpPr>
        <p:spPr>
          <a:xfrm>
            <a:off x="455814" y="5577435"/>
            <a:ext cx="764771" cy="789709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67146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err="1" smtClean="0"/>
              <a:t>Ecologist</a:t>
            </a:r>
            <a:endParaRPr lang="de-DE" sz="1800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5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400751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4"/>
            <a:ext cx="5678978" cy="528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Budget </a:t>
            </a:r>
            <a:r>
              <a:rPr lang="de-DE" dirty="0" err="1" smtClean="0"/>
              <a:t>constraint</a:t>
            </a:r>
            <a:r>
              <a:rPr lang="de-DE" dirty="0" smtClean="0"/>
              <a:t>: 6,000€</a:t>
            </a:r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?</a:t>
            </a:r>
          </a:p>
        </p:txBody>
      </p:sp>
      <p:sp>
        <p:nvSpPr>
          <p:cNvPr id="3" name="Smiley 2"/>
          <p:cNvSpPr/>
          <p:nvPr/>
        </p:nvSpPr>
        <p:spPr>
          <a:xfrm>
            <a:off x="455814" y="5577435"/>
            <a:ext cx="764771" cy="789709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67146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err="1" smtClean="0"/>
              <a:t>Ecologist</a:t>
            </a:r>
            <a:endParaRPr lang="de-DE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67343" y="4560182"/>
            <a:ext cx="713510" cy="321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 smtClean="0"/>
              <a:t>9EV</a:t>
            </a:r>
          </a:p>
        </p:txBody>
      </p:sp>
      <p:sp>
        <p:nvSpPr>
          <p:cNvPr id="8" name="Pfeil nach oben 7"/>
          <p:cNvSpPr/>
          <p:nvPr/>
        </p:nvSpPr>
        <p:spPr>
          <a:xfrm>
            <a:off x="665018" y="4962698"/>
            <a:ext cx="332509" cy="53201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4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56991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4"/>
            <a:ext cx="5678978" cy="528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Budget </a:t>
            </a:r>
            <a:r>
              <a:rPr lang="de-DE" dirty="0" err="1" smtClean="0"/>
              <a:t>constraint</a:t>
            </a:r>
            <a:r>
              <a:rPr lang="de-DE" dirty="0" smtClean="0"/>
              <a:t>: 6,000€</a:t>
            </a:r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?</a:t>
            </a:r>
          </a:p>
        </p:txBody>
      </p:sp>
      <p:sp>
        <p:nvSpPr>
          <p:cNvPr id="3" name="Smiley 2"/>
          <p:cNvSpPr/>
          <p:nvPr/>
        </p:nvSpPr>
        <p:spPr>
          <a:xfrm>
            <a:off x="455814" y="5577435"/>
            <a:ext cx="764771" cy="789709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67146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err="1" smtClean="0"/>
              <a:t>Ecologist</a:t>
            </a:r>
            <a:endParaRPr lang="de-DE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67343" y="4560182"/>
            <a:ext cx="713510" cy="321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 smtClean="0"/>
              <a:t>9EV</a:t>
            </a:r>
          </a:p>
        </p:txBody>
      </p:sp>
      <p:sp>
        <p:nvSpPr>
          <p:cNvPr id="8" name="Pfeil nach oben 7"/>
          <p:cNvSpPr/>
          <p:nvPr/>
        </p:nvSpPr>
        <p:spPr>
          <a:xfrm>
            <a:off x="665018" y="4962698"/>
            <a:ext cx="332509" cy="53201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Smiley 8"/>
          <p:cNvSpPr/>
          <p:nvPr/>
        </p:nvSpPr>
        <p:spPr>
          <a:xfrm>
            <a:off x="1691639" y="5577435"/>
            <a:ext cx="764771" cy="789709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1602971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smtClean="0"/>
              <a:t>Economist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6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51559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4"/>
            <a:ext cx="5678978" cy="528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Budget </a:t>
            </a:r>
            <a:r>
              <a:rPr lang="de-DE" dirty="0" err="1" smtClean="0"/>
              <a:t>constraint</a:t>
            </a:r>
            <a:r>
              <a:rPr lang="de-DE" dirty="0" smtClean="0"/>
              <a:t>: 6,000€</a:t>
            </a:r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?</a:t>
            </a:r>
          </a:p>
        </p:txBody>
      </p:sp>
      <p:sp>
        <p:nvSpPr>
          <p:cNvPr id="3" name="Smiley 2"/>
          <p:cNvSpPr/>
          <p:nvPr/>
        </p:nvSpPr>
        <p:spPr>
          <a:xfrm>
            <a:off x="455814" y="5577435"/>
            <a:ext cx="764771" cy="789709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67146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err="1" smtClean="0"/>
              <a:t>Ecologist</a:t>
            </a:r>
            <a:endParaRPr lang="de-DE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67343" y="4560182"/>
            <a:ext cx="713510" cy="321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 smtClean="0"/>
              <a:t>9EV</a:t>
            </a:r>
          </a:p>
        </p:txBody>
      </p:sp>
      <p:sp>
        <p:nvSpPr>
          <p:cNvPr id="8" name="Pfeil nach oben 7"/>
          <p:cNvSpPr/>
          <p:nvPr/>
        </p:nvSpPr>
        <p:spPr>
          <a:xfrm>
            <a:off x="665018" y="4962698"/>
            <a:ext cx="332509" cy="53201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Smiley 8"/>
          <p:cNvSpPr/>
          <p:nvPr/>
        </p:nvSpPr>
        <p:spPr>
          <a:xfrm>
            <a:off x="1691639" y="5577435"/>
            <a:ext cx="764771" cy="789709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1602971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smtClean="0"/>
              <a:t>Economist</a:t>
            </a:r>
          </a:p>
        </p:txBody>
      </p:sp>
      <p:sp>
        <p:nvSpPr>
          <p:cNvPr id="11" name="Pfeil nach oben 10"/>
          <p:cNvSpPr/>
          <p:nvPr/>
        </p:nvSpPr>
        <p:spPr>
          <a:xfrm>
            <a:off x="1907769" y="4962698"/>
            <a:ext cx="332509" cy="53201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1753983" y="4558145"/>
            <a:ext cx="713510" cy="321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 smtClean="0"/>
              <a:t>10EV</a:t>
            </a:r>
          </a:p>
        </p:txBody>
      </p:sp>
      <p:sp>
        <p:nvSpPr>
          <p:cNvPr id="13" name="Smiley 12"/>
          <p:cNvSpPr/>
          <p:nvPr/>
        </p:nvSpPr>
        <p:spPr>
          <a:xfrm>
            <a:off x="3223950" y="5494712"/>
            <a:ext cx="764771" cy="78970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075013" y="6267592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err="1" smtClean="0"/>
              <a:t>Cost-effective</a:t>
            </a:r>
            <a:r>
              <a:rPr lang="de-DE" sz="1800" dirty="0" smtClean="0"/>
              <a:t> </a:t>
            </a:r>
            <a:r>
              <a:rPr lang="de-DE" sz="1800" dirty="0" err="1" smtClean="0"/>
              <a:t>approach</a:t>
            </a:r>
            <a:endParaRPr lang="de-DE" sz="1800" dirty="0" smtClean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6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504998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4"/>
            <a:ext cx="5678978" cy="528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Budget </a:t>
            </a:r>
            <a:r>
              <a:rPr lang="de-DE" dirty="0" err="1" smtClean="0"/>
              <a:t>constraint</a:t>
            </a:r>
            <a:r>
              <a:rPr lang="de-DE" dirty="0" smtClean="0"/>
              <a:t>: 6,000€</a:t>
            </a:r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?</a:t>
            </a:r>
          </a:p>
        </p:txBody>
      </p:sp>
      <p:sp>
        <p:nvSpPr>
          <p:cNvPr id="3" name="Smiley 2"/>
          <p:cNvSpPr/>
          <p:nvPr/>
        </p:nvSpPr>
        <p:spPr>
          <a:xfrm>
            <a:off x="455814" y="5577435"/>
            <a:ext cx="764771" cy="789709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67146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err="1" smtClean="0"/>
              <a:t>Ecologist</a:t>
            </a:r>
            <a:endParaRPr lang="de-DE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67343" y="4560182"/>
            <a:ext cx="713510" cy="321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 smtClean="0"/>
              <a:t>9EV</a:t>
            </a:r>
          </a:p>
        </p:txBody>
      </p:sp>
      <p:sp>
        <p:nvSpPr>
          <p:cNvPr id="8" name="Pfeil nach oben 7"/>
          <p:cNvSpPr/>
          <p:nvPr/>
        </p:nvSpPr>
        <p:spPr>
          <a:xfrm>
            <a:off x="665018" y="4962698"/>
            <a:ext cx="332509" cy="53201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Smiley 8"/>
          <p:cNvSpPr/>
          <p:nvPr/>
        </p:nvSpPr>
        <p:spPr>
          <a:xfrm>
            <a:off x="1691639" y="5577435"/>
            <a:ext cx="764771" cy="789709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1602971" y="6367144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smtClean="0"/>
              <a:t>Economist</a:t>
            </a:r>
          </a:p>
        </p:txBody>
      </p:sp>
      <p:sp>
        <p:nvSpPr>
          <p:cNvPr id="11" name="Pfeil nach oben 10"/>
          <p:cNvSpPr/>
          <p:nvPr/>
        </p:nvSpPr>
        <p:spPr>
          <a:xfrm>
            <a:off x="1907769" y="4962698"/>
            <a:ext cx="332509" cy="53201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1753983" y="4558145"/>
            <a:ext cx="713510" cy="321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 smtClean="0"/>
              <a:t>10EV</a:t>
            </a:r>
          </a:p>
        </p:txBody>
      </p:sp>
      <p:sp>
        <p:nvSpPr>
          <p:cNvPr id="13" name="Smiley 12"/>
          <p:cNvSpPr/>
          <p:nvPr/>
        </p:nvSpPr>
        <p:spPr>
          <a:xfrm>
            <a:off x="3223950" y="5494712"/>
            <a:ext cx="764771" cy="78970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075013" y="6267592"/>
            <a:ext cx="1827415" cy="7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dirty="0" err="1" smtClean="0"/>
              <a:t>Cost-effective</a:t>
            </a:r>
            <a:r>
              <a:rPr lang="de-DE" sz="1800" dirty="0" smtClean="0"/>
              <a:t> </a:t>
            </a:r>
            <a:r>
              <a:rPr lang="de-DE" sz="1800" dirty="0" err="1" smtClean="0"/>
              <a:t>approach</a:t>
            </a:r>
            <a:endParaRPr lang="de-DE" sz="1800" dirty="0" smtClean="0"/>
          </a:p>
        </p:txBody>
      </p:sp>
      <p:sp>
        <p:nvSpPr>
          <p:cNvPr id="15" name="Rechteck 14"/>
          <p:cNvSpPr/>
          <p:nvPr/>
        </p:nvSpPr>
        <p:spPr>
          <a:xfrm>
            <a:off x="8188036" y="1825624"/>
            <a:ext cx="1088967" cy="103909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426633" y="3073154"/>
            <a:ext cx="1088967" cy="103909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oben 16"/>
          <p:cNvSpPr/>
          <p:nvPr/>
        </p:nvSpPr>
        <p:spPr>
          <a:xfrm>
            <a:off x="3430386" y="4895230"/>
            <a:ext cx="332509" cy="5320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3275210" y="4558145"/>
            <a:ext cx="713510" cy="321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 smtClean="0"/>
              <a:t>12EV</a:t>
            </a: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5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measures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Conserving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LMG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 “</a:t>
            </a:r>
            <a:r>
              <a:rPr lang="de-DE" b="1" dirty="0" err="1" smtClean="0"/>
              <a:t>very</a:t>
            </a:r>
            <a:r>
              <a:rPr lang="de-DE" b="1" dirty="0" smtClean="0"/>
              <a:t> </a:t>
            </a:r>
            <a:r>
              <a:rPr lang="de-DE" b="1" dirty="0" err="1" smtClean="0"/>
              <a:t>early</a:t>
            </a:r>
            <a:r>
              <a:rPr lang="de-DE" b="1" dirty="0" smtClean="0"/>
              <a:t> </a:t>
            </a:r>
            <a:r>
              <a:rPr lang="de-DE" b="1" dirty="0" err="1" smtClean="0"/>
              <a:t>mowing</a:t>
            </a:r>
            <a:r>
              <a:rPr lang="de-DE" dirty="0" smtClean="0"/>
              <a:t>“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6" y="2846793"/>
            <a:ext cx="5149102" cy="3094939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46793"/>
            <a:ext cx="5149101" cy="3094939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5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measures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Conserving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LMG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 “</a:t>
            </a:r>
            <a:r>
              <a:rPr lang="de-DE" b="1" dirty="0" err="1" smtClean="0"/>
              <a:t>early</a:t>
            </a:r>
            <a:r>
              <a:rPr lang="de-DE" b="1" dirty="0" smtClean="0"/>
              <a:t> </a:t>
            </a:r>
            <a:r>
              <a:rPr lang="de-DE" b="1" dirty="0" err="1" smtClean="0"/>
              <a:t>mowing</a:t>
            </a:r>
            <a:r>
              <a:rPr lang="de-DE" dirty="0" smtClean="0"/>
              <a:t>“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6" y="2846793"/>
            <a:ext cx="5149102" cy="309493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46792"/>
            <a:ext cx="5149101" cy="3094939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9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measures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Conserving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LMG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 “</a:t>
            </a:r>
            <a:r>
              <a:rPr lang="de-DE" b="1" dirty="0" err="1" smtClean="0"/>
              <a:t>late</a:t>
            </a:r>
            <a:r>
              <a:rPr lang="de-DE" b="1" dirty="0" smtClean="0"/>
              <a:t> </a:t>
            </a:r>
            <a:r>
              <a:rPr lang="de-DE" b="1" dirty="0" err="1" smtClean="0"/>
              <a:t>mowing</a:t>
            </a:r>
            <a:r>
              <a:rPr lang="de-DE" dirty="0" smtClean="0"/>
              <a:t>“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7" y="2846792"/>
            <a:ext cx="5149102" cy="309493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403" y="2846791"/>
            <a:ext cx="5160519" cy="3094939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4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measures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Conserving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LMG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 “</a:t>
            </a:r>
            <a:r>
              <a:rPr lang="de-DE" b="1" dirty="0" err="1" smtClean="0"/>
              <a:t>very</a:t>
            </a:r>
            <a:r>
              <a:rPr lang="de-DE" dirty="0" smtClean="0"/>
              <a:t> </a:t>
            </a:r>
            <a:r>
              <a:rPr lang="de-DE" b="1" dirty="0" err="1" smtClean="0"/>
              <a:t>late</a:t>
            </a:r>
            <a:r>
              <a:rPr lang="de-DE" b="1" dirty="0" smtClean="0"/>
              <a:t> </a:t>
            </a:r>
            <a:r>
              <a:rPr lang="de-DE" b="1" dirty="0" err="1" smtClean="0"/>
              <a:t>mowing</a:t>
            </a:r>
            <a:r>
              <a:rPr lang="de-DE" dirty="0" smtClean="0"/>
              <a:t>“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7" y="2846792"/>
            <a:ext cx="5149102" cy="309906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46791"/>
            <a:ext cx="5163922" cy="3103847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3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measures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Conserving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LMG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 “</a:t>
            </a:r>
            <a:r>
              <a:rPr lang="de-DE" b="1" dirty="0" err="1" smtClean="0"/>
              <a:t>mowing</a:t>
            </a:r>
            <a:r>
              <a:rPr lang="de-DE" b="1" dirty="0" smtClean="0"/>
              <a:t> </a:t>
            </a:r>
            <a:r>
              <a:rPr lang="de-DE" b="1" dirty="0" err="1" smtClean="0"/>
              <a:t>twice</a:t>
            </a:r>
            <a:r>
              <a:rPr lang="de-DE" dirty="0" smtClean="0"/>
              <a:t>“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60" y="2846791"/>
            <a:ext cx="5155959" cy="309906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46791"/>
            <a:ext cx="5155959" cy="3099061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large </a:t>
            </a:r>
            <a:r>
              <a:rPr lang="de-DE" dirty="0" err="1" smtClean="0"/>
              <a:t>marsh</a:t>
            </a:r>
            <a:r>
              <a:rPr lang="de-DE" dirty="0" smtClean="0"/>
              <a:t> </a:t>
            </a:r>
            <a:r>
              <a:rPr lang="de-DE" dirty="0" err="1" smtClean="0"/>
              <a:t>grasshopper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70858"/>
              </p:ext>
            </p:extLst>
          </p:nvPr>
        </p:nvGraphicFramePr>
        <p:xfrm>
          <a:off x="265722" y="2110805"/>
          <a:ext cx="11660555" cy="4114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7293"/>
                <a:gridCol w="5697415"/>
                <a:gridCol w="1398954"/>
                <a:gridCol w="1445846"/>
                <a:gridCol w="114104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Measure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name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Measure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definition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Number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mowing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events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Ecological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impact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Costs</a:t>
                      </a:r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Very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early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mowing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Mowing until 7 weeks after the beginning of the vegetation period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++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€€</a:t>
                      </a:r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Early </a:t>
                      </a:r>
                      <a:r>
                        <a:rPr lang="de-DE" dirty="0" err="1" smtClean="0"/>
                        <a:t>mowing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Mowing until 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weeks after the beginning of the vegetation period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+++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€€€</a:t>
                      </a:r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Late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mowing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Mowing after 21 weeks after the beginning of the vegetation period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++++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€€€€</a:t>
                      </a:r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Very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late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mowing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Mowing after 23 weeks after the beginning of the vegetation period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+++++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€€€€€</a:t>
                      </a:r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Mowing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twice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Mowing until 7 and after 23 weeks after the beginning of the vegetation period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+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€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4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measures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Conserving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LMG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b="1" dirty="0" err="1" smtClean="0"/>
              <a:t>any</a:t>
            </a:r>
            <a:r>
              <a:rPr lang="de-DE" b="1" dirty="0" smtClean="0"/>
              <a:t> </a:t>
            </a:r>
            <a:r>
              <a:rPr lang="de-DE" b="1" dirty="0" err="1" smtClean="0"/>
              <a:t>conservation</a:t>
            </a:r>
            <a:r>
              <a:rPr lang="de-DE" b="1" dirty="0" smtClean="0"/>
              <a:t> </a:t>
            </a:r>
            <a:r>
              <a:rPr lang="de-DE" b="1" dirty="0" err="1" smtClean="0"/>
              <a:t>measure</a:t>
            </a:r>
            <a:r>
              <a:rPr lang="de-DE" b="1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60" y="2846791"/>
            <a:ext cx="5155959" cy="309906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46791"/>
            <a:ext cx="5155959" cy="3099061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7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– additional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75327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The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additional </a:t>
            </a:r>
            <a:r>
              <a:rPr lang="de-DE" dirty="0" err="1" smtClean="0"/>
              <a:t>results</a:t>
            </a:r>
            <a:r>
              <a:rPr lang="de-DE" dirty="0" smtClean="0"/>
              <a:t> not </a:t>
            </a:r>
            <a:r>
              <a:rPr lang="de-DE" dirty="0" err="1" smtClean="0"/>
              <a:t>shown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a different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 was </a:t>
            </a:r>
            <a:r>
              <a:rPr lang="de-DE" dirty="0" err="1" smtClean="0"/>
              <a:t>selected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193" y="1421476"/>
            <a:ext cx="2500745" cy="5339990"/>
          </a:xfrm>
          <a:prstGeom prst="rect">
            <a:avLst/>
          </a:prstGeom>
        </p:spPr>
      </p:pic>
      <p:cxnSp>
        <p:nvCxnSpPr>
          <p:cNvPr id="7" name="Gerade Verbindung mit Pfeil 6"/>
          <p:cNvCxnSpPr/>
          <p:nvPr/>
        </p:nvCxnSpPr>
        <p:spPr>
          <a:xfrm>
            <a:off x="7755775" y="4463935"/>
            <a:ext cx="2410690" cy="19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3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– additional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 smtClean="0"/>
              <a:t>RCP2.6</a:t>
            </a:r>
            <a:r>
              <a:rPr lang="de-DE" dirty="0" smtClean="0"/>
              <a:t>: </a:t>
            </a:r>
            <a:r>
              <a:rPr lang="de-DE" dirty="0" err="1" smtClean="0"/>
              <a:t>Choosing</a:t>
            </a:r>
            <a:r>
              <a:rPr lang="de-DE" dirty="0" smtClean="0"/>
              <a:t> individual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278" y="2722708"/>
            <a:ext cx="6130127" cy="368459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2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– additional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 smtClean="0"/>
              <a:t>RCP4.5</a:t>
            </a:r>
            <a:r>
              <a:rPr lang="de-DE" dirty="0" smtClean="0"/>
              <a:t>: </a:t>
            </a:r>
            <a:r>
              <a:rPr lang="de-DE" dirty="0" err="1" smtClean="0"/>
              <a:t>Choosing</a:t>
            </a:r>
            <a:r>
              <a:rPr lang="de-DE" dirty="0" smtClean="0"/>
              <a:t> individual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23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278" y="2722708"/>
            <a:ext cx="6130127" cy="368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– additional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1440" y="1354975"/>
            <a:ext cx="11105804" cy="482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 smtClean="0"/>
              <a:t>RCP8.5</a:t>
            </a:r>
            <a:r>
              <a:rPr lang="de-DE" dirty="0" smtClean="0"/>
              <a:t>: </a:t>
            </a:r>
            <a:r>
              <a:rPr lang="de-DE" dirty="0" err="1" smtClean="0"/>
              <a:t>Choosing</a:t>
            </a:r>
            <a:r>
              <a:rPr lang="de-DE" dirty="0" smtClean="0"/>
              <a:t> individual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“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“, “high </a:t>
            </a:r>
            <a:r>
              <a:rPr lang="de-DE" dirty="0" err="1" smtClean="0"/>
              <a:t>benefit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“</a:t>
            </a:r>
            <a:r>
              <a:rPr lang="de-DE" dirty="0" err="1" smtClean="0"/>
              <a:t>benefit-cost</a:t>
            </a:r>
            <a:r>
              <a:rPr lang="de-DE" dirty="0" smtClean="0"/>
              <a:t> </a:t>
            </a:r>
            <a:r>
              <a:rPr lang="de-DE" dirty="0" err="1" smtClean="0"/>
              <a:t>ratio</a:t>
            </a:r>
            <a:r>
              <a:rPr lang="de-DE" dirty="0" smtClean="0"/>
              <a:t>“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: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24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278" y="2722708"/>
            <a:ext cx="6130127" cy="368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5678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Imagine a landscape divided into 9 grid cells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0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570325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algn="ctr"/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algn="ctr"/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algn="ctr"/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5678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Imagine</a:t>
            </a:r>
            <a:r>
              <a:rPr lang="de-DE" dirty="0" smtClean="0"/>
              <a:t> a </a:t>
            </a:r>
            <a:r>
              <a:rPr lang="de-DE" dirty="0" err="1" smtClean="0"/>
              <a:t>landscape</a:t>
            </a:r>
            <a:r>
              <a:rPr lang="de-DE" dirty="0" smtClean="0"/>
              <a:t> </a:t>
            </a:r>
            <a:r>
              <a:rPr lang="de-DE" dirty="0" err="1" smtClean="0"/>
              <a:t>divided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9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cells</a:t>
            </a:r>
            <a:endParaRPr lang="de-DE" dirty="0" smtClean="0"/>
          </a:p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259277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5678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Imagine</a:t>
            </a:r>
            <a:r>
              <a:rPr lang="de-DE" dirty="0" smtClean="0"/>
              <a:t> a </a:t>
            </a:r>
            <a:r>
              <a:rPr lang="de-DE" dirty="0" err="1" smtClean="0"/>
              <a:t>landscape</a:t>
            </a:r>
            <a:r>
              <a:rPr lang="de-DE" dirty="0" smtClean="0"/>
              <a:t> </a:t>
            </a:r>
            <a:r>
              <a:rPr lang="de-DE" dirty="0" err="1" smtClean="0"/>
              <a:t>divided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9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cells</a:t>
            </a:r>
            <a:endParaRPr lang="de-DE" dirty="0" smtClean="0"/>
          </a:p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</a:t>
            </a:r>
          </a:p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also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0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574917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5678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an </a:t>
            </a:r>
            <a:r>
              <a:rPr lang="de-DE" dirty="0" err="1" smtClean="0"/>
              <a:t>ecologist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considers</a:t>
            </a:r>
            <a:r>
              <a:rPr lang="de-DE" dirty="0" smtClean="0"/>
              <a:t> </a:t>
            </a:r>
            <a:r>
              <a:rPr lang="de-DE" dirty="0" err="1" smtClean="0"/>
              <a:t>ecol</a:t>
            </a:r>
            <a:r>
              <a:rPr lang="de-DE" dirty="0" smtClean="0"/>
              <a:t>.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?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1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45242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5678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an </a:t>
            </a:r>
            <a:r>
              <a:rPr lang="de-DE" dirty="0" err="1" smtClean="0"/>
              <a:t>ecologist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considers</a:t>
            </a:r>
            <a:r>
              <a:rPr lang="de-DE" dirty="0" smtClean="0"/>
              <a:t> </a:t>
            </a:r>
            <a:r>
              <a:rPr lang="de-DE" dirty="0" err="1" smtClean="0"/>
              <a:t>ecol</a:t>
            </a:r>
            <a:r>
              <a:rPr lang="de-DE" dirty="0" smtClean="0"/>
              <a:t>.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>
                <a:solidFill>
                  <a:schemeClr val="accent6"/>
                </a:solidFill>
              </a:rPr>
              <a:t>Start </a:t>
            </a:r>
            <a:r>
              <a:rPr lang="de-DE" dirty="0" err="1" smtClean="0">
                <a:solidFill>
                  <a:schemeClr val="accent6"/>
                </a:solidFill>
              </a:rPr>
              <a:t>with</a:t>
            </a:r>
            <a:r>
              <a:rPr lang="de-DE" dirty="0" smtClean="0">
                <a:solidFill>
                  <a:schemeClr val="accent6"/>
                </a:solidFill>
              </a:rPr>
              <a:t> 9EV, </a:t>
            </a:r>
            <a:r>
              <a:rPr lang="de-DE" dirty="0" err="1" smtClean="0">
                <a:solidFill>
                  <a:schemeClr val="accent6"/>
                </a:solidFill>
              </a:rPr>
              <a:t>then</a:t>
            </a:r>
            <a:r>
              <a:rPr lang="de-DE" dirty="0" smtClean="0">
                <a:solidFill>
                  <a:schemeClr val="accent6"/>
                </a:solidFill>
              </a:rPr>
              <a:t> 8EV, </a:t>
            </a:r>
            <a:r>
              <a:rPr lang="de-DE" dirty="0" err="1" smtClean="0">
                <a:solidFill>
                  <a:schemeClr val="accent6"/>
                </a:solidFill>
              </a:rPr>
              <a:t>then</a:t>
            </a:r>
            <a:r>
              <a:rPr lang="de-DE" dirty="0" smtClean="0">
                <a:solidFill>
                  <a:schemeClr val="accent6"/>
                </a:solidFill>
              </a:rPr>
              <a:t> 7EV etc.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9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139865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4"/>
            <a:ext cx="5678978" cy="487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an </a:t>
            </a:r>
            <a:r>
              <a:rPr lang="de-DE" dirty="0" err="1" smtClean="0"/>
              <a:t>ecologist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considers</a:t>
            </a:r>
            <a:r>
              <a:rPr lang="de-DE" dirty="0" smtClean="0"/>
              <a:t> </a:t>
            </a:r>
            <a:r>
              <a:rPr lang="de-DE" dirty="0" err="1" smtClean="0"/>
              <a:t>ecol</a:t>
            </a:r>
            <a:r>
              <a:rPr lang="de-DE" dirty="0" smtClean="0"/>
              <a:t>.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>
                <a:solidFill>
                  <a:schemeClr val="accent6"/>
                </a:solidFill>
              </a:rPr>
              <a:t>Start </a:t>
            </a:r>
            <a:r>
              <a:rPr lang="de-DE" dirty="0" err="1" smtClean="0">
                <a:solidFill>
                  <a:schemeClr val="accent6"/>
                </a:solidFill>
              </a:rPr>
              <a:t>with</a:t>
            </a:r>
            <a:r>
              <a:rPr lang="de-DE" dirty="0" smtClean="0">
                <a:solidFill>
                  <a:schemeClr val="accent6"/>
                </a:solidFill>
              </a:rPr>
              <a:t> 9EV, </a:t>
            </a:r>
            <a:r>
              <a:rPr lang="de-DE" dirty="0" err="1" smtClean="0">
                <a:solidFill>
                  <a:schemeClr val="accent6"/>
                </a:solidFill>
              </a:rPr>
              <a:t>then</a:t>
            </a:r>
            <a:r>
              <a:rPr lang="de-DE" dirty="0" smtClean="0">
                <a:solidFill>
                  <a:schemeClr val="accent6"/>
                </a:solidFill>
              </a:rPr>
              <a:t> 8EV, </a:t>
            </a:r>
            <a:r>
              <a:rPr lang="de-DE" dirty="0" err="1" smtClean="0">
                <a:solidFill>
                  <a:schemeClr val="accent6"/>
                </a:solidFill>
              </a:rPr>
              <a:t>then</a:t>
            </a:r>
            <a:r>
              <a:rPr lang="de-DE" dirty="0" smtClean="0">
                <a:solidFill>
                  <a:schemeClr val="accent6"/>
                </a:solidFill>
              </a:rPr>
              <a:t> 7EV etc.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an </a:t>
            </a:r>
            <a:r>
              <a:rPr lang="de-DE" dirty="0" err="1" smtClean="0"/>
              <a:t>economist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considers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Cost-effectiveness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721498"/>
              </p:ext>
            </p:extLst>
          </p:nvPr>
        </p:nvGraphicFramePr>
        <p:xfrm>
          <a:off x="6899563" y="1690688"/>
          <a:ext cx="3665915" cy="380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15"/>
                <a:gridCol w="1288191"/>
                <a:gridCol w="1180409"/>
              </a:tblGrid>
              <a:tr h="1268008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9 EV</a:t>
                      </a:r>
                    </a:p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6,000€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8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7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6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4,000€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5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2,500€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4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3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2,000€</a:t>
                      </a:r>
                      <a:endParaRPr lang="de-DE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2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1 EV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1,000€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4"/>
            <a:ext cx="5678978" cy="528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6"/>
                </a:solidFill>
              </a:rPr>
              <a:t>„</a:t>
            </a:r>
            <a:r>
              <a:rPr lang="de-DE" b="1" dirty="0" err="1" smtClean="0">
                <a:solidFill>
                  <a:schemeClr val="accent6"/>
                </a:solidFill>
              </a:rPr>
              <a:t>ecological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chemeClr val="accent6"/>
                </a:solidFill>
              </a:rPr>
              <a:t>value</a:t>
            </a:r>
            <a:r>
              <a:rPr lang="de-DE" b="1" dirty="0" smtClean="0">
                <a:solidFill>
                  <a:schemeClr val="accent6"/>
                </a:solidFill>
              </a:rPr>
              <a:t>“ (EV) </a:t>
            </a:r>
            <a:r>
              <a:rPr lang="de-DE" dirty="0" err="1" smtClean="0"/>
              <a:t>and</a:t>
            </a:r>
            <a:r>
              <a:rPr lang="de-DE" b="1" dirty="0" smtClean="0">
                <a:solidFill>
                  <a:schemeClr val="accent6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conservation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costs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an </a:t>
            </a:r>
            <a:r>
              <a:rPr lang="de-DE" dirty="0" err="1" smtClean="0"/>
              <a:t>ecologist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considers</a:t>
            </a:r>
            <a:r>
              <a:rPr lang="de-DE" dirty="0" smtClean="0"/>
              <a:t> </a:t>
            </a:r>
            <a:r>
              <a:rPr lang="de-DE" dirty="0" err="1" smtClean="0"/>
              <a:t>ecol</a:t>
            </a:r>
            <a:r>
              <a:rPr lang="de-DE" dirty="0" smtClean="0"/>
              <a:t>.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>
                <a:solidFill>
                  <a:schemeClr val="accent6"/>
                </a:solidFill>
              </a:rPr>
              <a:t>Start </a:t>
            </a:r>
            <a:r>
              <a:rPr lang="de-DE" dirty="0" err="1" smtClean="0">
                <a:solidFill>
                  <a:schemeClr val="accent6"/>
                </a:solidFill>
              </a:rPr>
              <a:t>with</a:t>
            </a:r>
            <a:r>
              <a:rPr lang="de-DE" dirty="0" smtClean="0">
                <a:solidFill>
                  <a:schemeClr val="accent6"/>
                </a:solidFill>
              </a:rPr>
              <a:t> 9EV, </a:t>
            </a:r>
            <a:r>
              <a:rPr lang="de-DE" dirty="0" err="1" smtClean="0">
                <a:solidFill>
                  <a:schemeClr val="accent6"/>
                </a:solidFill>
              </a:rPr>
              <a:t>then</a:t>
            </a:r>
            <a:r>
              <a:rPr lang="de-DE" dirty="0" smtClean="0">
                <a:solidFill>
                  <a:schemeClr val="accent6"/>
                </a:solidFill>
              </a:rPr>
              <a:t> 8EV, </a:t>
            </a:r>
            <a:r>
              <a:rPr lang="de-DE" dirty="0" err="1" smtClean="0">
                <a:solidFill>
                  <a:schemeClr val="accent6"/>
                </a:solidFill>
              </a:rPr>
              <a:t>then</a:t>
            </a:r>
            <a:r>
              <a:rPr lang="de-DE" dirty="0" smtClean="0">
                <a:solidFill>
                  <a:schemeClr val="accent6"/>
                </a:solidFill>
              </a:rPr>
              <a:t> 7EV etc.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an </a:t>
            </a:r>
            <a:r>
              <a:rPr lang="de-DE" dirty="0" err="1" smtClean="0"/>
              <a:t>economist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considers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conservation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Start </a:t>
            </a:r>
            <a:r>
              <a:rPr lang="de-DE" dirty="0" err="1" smtClean="0">
                <a:solidFill>
                  <a:srgbClr val="FF0000"/>
                </a:solidFill>
              </a:rPr>
              <a:t>with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cheapest</a:t>
            </a:r>
            <a:r>
              <a:rPr lang="de-DE" dirty="0" smtClean="0">
                <a:solidFill>
                  <a:srgbClr val="FF0000"/>
                </a:solidFill>
              </a:rPr>
              <a:t> (1,000€), </a:t>
            </a:r>
            <a:r>
              <a:rPr lang="de-DE" dirty="0" err="1" smtClean="0">
                <a:solidFill>
                  <a:srgbClr val="FF0000"/>
                </a:solidFill>
              </a:rPr>
              <a:t>then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2</a:t>
            </a:r>
            <a:r>
              <a:rPr lang="de-DE" dirty="0" smtClean="0">
                <a:solidFill>
                  <a:srgbClr val="FF0000"/>
                </a:solidFill>
              </a:rPr>
              <a:t>,000€ etc.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322-C236-437C-9132-7C21E78CC7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8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1304</Words>
  <Application>Microsoft Office PowerPoint</Application>
  <PresentationFormat>Breitbild</PresentationFormat>
  <Paragraphs>341</Paragraphs>
  <Slides>24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ClimeHop</vt:lpstr>
      <vt:lpstr>Conservation measures for the large marsh grasshopper</vt:lpstr>
      <vt:lpstr>Cost-effectiveness</vt:lpstr>
      <vt:lpstr>Cost-effectiveness</vt:lpstr>
      <vt:lpstr>Cost-effectiveness</vt:lpstr>
      <vt:lpstr>Cost-effectiveness</vt:lpstr>
      <vt:lpstr>Cost-effectiveness</vt:lpstr>
      <vt:lpstr>Cost-effectiveness</vt:lpstr>
      <vt:lpstr>Cost-effectiveness</vt:lpstr>
      <vt:lpstr>Cost-effectiveness</vt:lpstr>
      <vt:lpstr>Cost-effectiveness</vt:lpstr>
      <vt:lpstr>Cost-effectiveness</vt:lpstr>
      <vt:lpstr>Cost-effectiveness</vt:lpstr>
      <vt:lpstr>Cost-effectiveness</vt:lpstr>
      <vt:lpstr>Conservation outcomes of different measures</vt:lpstr>
      <vt:lpstr>Conservation outcomes of different measures</vt:lpstr>
      <vt:lpstr>Conservation outcomes of different measures</vt:lpstr>
      <vt:lpstr>Conservation outcomes of different measures</vt:lpstr>
      <vt:lpstr>Conservation outcomes of different measures</vt:lpstr>
      <vt:lpstr>Conservation outcomes of different measures</vt:lpstr>
      <vt:lpstr>Effects of climate change – additional results</vt:lpstr>
      <vt:lpstr>Effects of climate change – additional results</vt:lpstr>
      <vt:lpstr>Effects of climate change – additional results</vt:lpstr>
      <vt:lpstr>Effects of climate change – additional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gerling</dc:creator>
  <cp:lastModifiedBy>gerling</cp:lastModifiedBy>
  <cp:revision>23</cp:revision>
  <dcterms:created xsi:type="dcterms:W3CDTF">2023-10-30T14:50:45Z</dcterms:created>
  <dcterms:modified xsi:type="dcterms:W3CDTF">2023-12-14T13:06:57Z</dcterms:modified>
</cp:coreProperties>
</file>